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63" r:id="rId6"/>
    <p:sldId id="262" r:id="rId7"/>
    <p:sldId id="264" r:id="rId8"/>
    <p:sldId id="265" r:id="rId9"/>
    <p:sldId id="268" r:id="rId10"/>
    <p:sldId id="269" r:id="rId11"/>
    <p:sldId id="259" r:id="rId12"/>
    <p:sldId id="270" r:id="rId13"/>
    <p:sldId id="260" r:id="rId14"/>
    <p:sldId id="26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 hussenot desenonges" initials="ghd" lastIdx="4" clrIdx="0">
    <p:extLst>
      <p:ext uri="{19B8F6BF-5375-455C-9EA6-DF929625EA0E}">
        <p15:presenceInfo xmlns:p15="http://schemas.microsoft.com/office/powerpoint/2012/main" userId="23fdb305419168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11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B434-3840-4A3B-B3EA-5731F168110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0A17-9D78-4582-8EDF-0A68CD2E7C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5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10A17-9D78-4582-8EDF-0A68CD2E7CA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6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00"/>
              </a:spcBef>
              <a:spcAft>
                <a:spcPts val="595"/>
              </a:spcAft>
            </a:pPr>
            <a:r>
              <a:rPr lang="fr-FR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-Mesures techniques de la PCP</a:t>
            </a:r>
            <a:endParaRPr lang="fr-FR" sz="11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95"/>
              </a:spcAft>
            </a:pPr>
            <a:r>
              <a:rPr lang="fr-FR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-Neutralité climatique 2030-2050</a:t>
            </a:r>
            <a:endParaRPr lang="fr-FR" sz="11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10A17-9D78-4582-8EDF-0A68CD2E7CA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5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10A17-9D78-4582-8EDF-0A68CD2E7CA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82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Ressource_g&#233;n&#233;tique" TargetMode="External"/><Relationship Id="rId3" Type="http://schemas.openxmlformats.org/officeDocument/2006/relationships/hyperlink" Target="https://fr.wikipedia.org/wiki/Sommet_de_la_Terre" TargetMode="External"/><Relationship Id="rId7" Type="http://schemas.openxmlformats.org/officeDocument/2006/relationships/hyperlink" Target="https://fr.wikipedia.org/wiki/Durabilit&#233;" TargetMode="External"/><Relationship Id="rId2" Type="http://schemas.openxmlformats.org/officeDocument/2006/relationships/hyperlink" Target="https://fr.wikipedia.org/wiki/Convention_internationa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Biodiversit&#233;" TargetMode="External"/><Relationship Id="rId5" Type="http://schemas.openxmlformats.org/officeDocument/2006/relationships/hyperlink" Target="https://fr.wikipedia.org/wiki/1992" TargetMode="External"/><Relationship Id="rId4" Type="http://schemas.openxmlformats.org/officeDocument/2006/relationships/hyperlink" Target="https://fr.wikipedia.org/wiki/Rio_de_Janeiro" TargetMode="External"/><Relationship Id="rId9" Type="http://schemas.openxmlformats.org/officeDocument/2006/relationships/hyperlink" Target="https://fr.wikipedia.org/wiki/Convention_sur_la_diversit&#233;_biologiq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9ED07-4A0A-4AD1-BA2F-714A1E5A4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28" y="120374"/>
            <a:ext cx="10581325" cy="1917576"/>
          </a:xfrm>
        </p:spPr>
        <p:txBody>
          <a:bodyPr/>
          <a:lstStyle/>
          <a:p>
            <a:pPr algn="ctr"/>
            <a:r>
              <a:rPr lang="fr-FR" sz="4400" dirty="0"/>
              <a:t>Colloque UBS LORIENT </a:t>
            </a:r>
            <a:br>
              <a:rPr lang="fr-FR" sz="4400" dirty="0"/>
            </a:br>
            <a:r>
              <a:rPr lang="fr-FR" sz="4400" dirty="0"/>
              <a:t>Une mer </a:t>
            </a:r>
            <a:r>
              <a:rPr lang="fr-FR" sz="4000" dirty="0"/>
              <a:t>en ses terre, du global au local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2B70E2-4DC8-4A91-862C-BCAFBA8EB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377" y="9935306"/>
            <a:ext cx="8825658" cy="8614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C20F48-EC41-4C4E-9E27-E5EBF6498805}"/>
              </a:ext>
            </a:extLst>
          </p:cNvPr>
          <p:cNvSpPr txBox="1"/>
          <p:nvPr/>
        </p:nvSpPr>
        <p:spPr>
          <a:xfrm>
            <a:off x="717951" y="2831656"/>
            <a:ext cx="10875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Quelle Planification maritime et littorale?</a:t>
            </a:r>
          </a:p>
          <a:p>
            <a:pPr algn="ctr"/>
            <a:endParaRPr lang="fr-FR" sz="4000" dirty="0"/>
          </a:p>
          <a:p>
            <a:pPr algn="ctr"/>
            <a:endParaRPr lang="fr-FR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3C23FF-7EA6-4819-853F-D1F1C616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10" y="5159514"/>
            <a:ext cx="1462087" cy="1138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C965C4-C93E-455C-9E06-314F0525F1F8}"/>
              </a:ext>
            </a:extLst>
          </p:cNvPr>
          <p:cNvSpPr txBox="1"/>
          <p:nvPr/>
        </p:nvSpPr>
        <p:spPr>
          <a:xfrm>
            <a:off x="598903" y="4770648"/>
            <a:ext cx="11432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G.HUSSENOT DESENONGES  25/11/2021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676C13-CA53-4235-A043-30FC18711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02" y="5026057"/>
            <a:ext cx="1748900" cy="10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2F72F-F060-439A-831D-2B1A3341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98" y="278547"/>
            <a:ext cx="11275643" cy="836150"/>
          </a:xfrm>
        </p:spPr>
        <p:txBody>
          <a:bodyPr/>
          <a:lstStyle/>
          <a:p>
            <a:r>
              <a:rPr lang="fr-FR" sz="4400" dirty="0"/>
              <a:t>      Le contexte national </a:t>
            </a:r>
            <a:br>
              <a:rPr lang="fr-FR" sz="4400" dirty="0"/>
            </a:br>
            <a:r>
              <a:rPr lang="fr-FR" sz="4400" dirty="0"/>
              <a:t>	</a:t>
            </a:r>
            <a:r>
              <a:rPr lang="fr-FR" sz="3200" dirty="0" err="1"/>
              <a:t>PAMMs</a:t>
            </a:r>
            <a:r>
              <a:rPr lang="fr-FR" sz="3200" dirty="0"/>
              <a:t> Plans d’Action pour le milieu Marin</a:t>
            </a:r>
            <a:br>
              <a:rPr lang="fr-FR" sz="3200" dirty="0"/>
            </a:br>
            <a:r>
              <a:rPr lang="fr-FR" sz="3200" dirty="0"/>
              <a:t>                          → pilier environnemental de la PMI</a:t>
            </a:r>
            <a:br>
              <a:rPr lang="fr-FR" sz="3200" dirty="0"/>
            </a:br>
            <a:r>
              <a:rPr lang="fr-FR" sz="3200" dirty="0"/>
              <a:t>                          → un par sous-région marine</a:t>
            </a:r>
            <a:br>
              <a:rPr lang="fr-FR" sz="3200" dirty="0"/>
            </a:br>
            <a:br>
              <a:rPr lang="fr-FR" sz="3200" dirty="0"/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Chaque PAMM comporte cinq éléments :</a:t>
            </a:r>
            <a:b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Une évaluation initiale de l’état du milieu marin (EI) déclinée en trois volets (« état écologique »,  « pressions et impacts » et « analyse économique et sociale ») ;</a:t>
            </a:r>
            <a:b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définition du bon état écologique des eaux (BEE);</a:t>
            </a:r>
            <a:b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définition d’objectifs environnementaux et d’indicateurs associés (OE);</a:t>
            </a:r>
            <a:b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Un programme de surveillance (de suivi de l’état du milieu marin) (</a:t>
            </a:r>
            <a:r>
              <a:rPr lang="fr-FR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PdS</a:t>
            </a: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;</a:t>
            </a:r>
            <a:b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Un programme de mesures d’actions (</a:t>
            </a:r>
            <a:r>
              <a:rPr lang="fr-FR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PdM</a:t>
            </a: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fr-FR" sz="2000" dirty="0"/>
              <a:t> .   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2 </a:t>
            </a:r>
            <a:r>
              <a:rPr lang="fr-FR" sz="2000" dirty="0" err="1"/>
              <a:t>PAMs</a:t>
            </a:r>
            <a:r>
              <a:rPr lang="fr-FR" sz="2000" dirty="0"/>
              <a:t> pour la Bretagne : Plan d’action MANCHE-MER DU NORD</a:t>
            </a:r>
            <a:br>
              <a:rPr lang="fr-FR" sz="2000" dirty="0"/>
            </a:br>
            <a:r>
              <a:rPr lang="fr-FR" sz="2000" dirty="0"/>
              <a:t>                                              Plan d’action MER CELTIQUE-GOLFE DE GASCOGNE  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E1C4431-BAF3-4BD4-B52F-1682C04DC682}"/>
              </a:ext>
            </a:extLst>
          </p:cNvPr>
          <p:cNvSpPr/>
          <p:nvPr/>
        </p:nvSpPr>
        <p:spPr>
          <a:xfrm>
            <a:off x="243840" y="454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EF9FF49-1D11-48F5-8E71-E37430A231F0}"/>
              </a:ext>
            </a:extLst>
          </p:cNvPr>
          <p:cNvSpPr/>
          <p:nvPr/>
        </p:nvSpPr>
        <p:spPr>
          <a:xfrm>
            <a:off x="141850" y="1235724"/>
            <a:ext cx="782096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38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659C7-0DC8-4AD8-AAF4-31763885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98323"/>
            <a:ext cx="9229824" cy="64517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s1">
            <a:extLst>
              <a:ext uri="{FF2B5EF4-FFF2-40B4-BE49-F238E27FC236}">
                <a16:creationId xmlns:a16="http://schemas.microsoft.com/office/drawing/2014/main" id="{E8C39F2D-4F64-4B54-A0A8-5CA668F89694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56396" y="98323"/>
            <a:ext cx="8602825" cy="609737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9159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161FD8D-7A8C-4634-AF1A-35546741DE94}"/>
              </a:ext>
            </a:extLst>
          </p:cNvPr>
          <p:cNvSpPr/>
          <p:nvPr/>
        </p:nvSpPr>
        <p:spPr>
          <a:xfrm>
            <a:off x="646111" y="6683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291FA7-C4DA-4865-8C3A-38A26F23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528"/>
          </a:xfrm>
        </p:spPr>
        <p:txBody>
          <a:bodyPr/>
          <a:lstStyle/>
          <a:p>
            <a:r>
              <a:rPr lang="fr-FR" dirty="0"/>
              <a:t>		</a:t>
            </a:r>
            <a:r>
              <a:rPr lang="fr-FR" sz="4400" dirty="0"/>
              <a:t>Le contexte national </a:t>
            </a:r>
            <a:br>
              <a:rPr lang="fr-FR" sz="4000" dirty="0"/>
            </a:br>
            <a:br>
              <a:rPr lang="fr-FR" sz="4000" dirty="0"/>
            </a:br>
            <a:r>
              <a:rPr lang="fr-FR" dirty="0"/>
              <a:t>	</a:t>
            </a:r>
            <a: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 carte des vocations. </a:t>
            </a:r>
            <a:b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          	= Représentation </a:t>
            </a:r>
            <a: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cartographique des    				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objectifs stratégiques de la   								   stratégie maritime de façade</a:t>
            </a:r>
            <a:b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</a:br>
            <a:b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fr-F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Pour la Bretagne : 13 espaces maritimes identifiés à vocations particulières priorisées</a:t>
            </a:r>
            <a:b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81000D1-5F05-4A32-894E-FB6940D9EAB8}"/>
              </a:ext>
            </a:extLst>
          </p:cNvPr>
          <p:cNvSpPr/>
          <p:nvPr/>
        </p:nvSpPr>
        <p:spPr>
          <a:xfrm>
            <a:off x="254225" y="1889760"/>
            <a:ext cx="695009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courbe vers la droite 6">
            <a:extLst>
              <a:ext uri="{FF2B5EF4-FFF2-40B4-BE49-F238E27FC236}">
                <a16:creationId xmlns:a16="http://schemas.microsoft.com/office/drawing/2014/main" id="{B6125D0C-2ED1-4CC6-8D37-A65B2EE64F5F}"/>
              </a:ext>
            </a:extLst>
          </p:cNvPr>
          <p:cNvSpPr/>
          <p:nvPr/>
        </p:nvSpPr>
        <p:spPr>
          <a:xfrm>
            <a:off x="280351" y="357922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30F57-6940-442A-8D07-E0706110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239AF4-49B5-4E87-ADCC-D742FA5775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3504" y="388746"/>
            <a:ext cx="9404723" cy="639551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2730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459AC-5FA6-45D9-8011-6772A3CF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9798"/>
            <a:ext cx="11172263" cy="933065"/>
          </a:xfrm>
        </p:spPr>
        <p:txBody>
          <a:bodyPr/>
          <a:lstStyle/>
          <a:p>
            <a:r>
              <a:rPr lang="fr-FR" dirty="0"/>
              <a:t>       Le contexte  régional</a:t>
            </a:r>
            <a:br>
              <a:rPr lang="fr-FR" dirty="0"/>
            </a:br>
            <a:br>
              <a:rPr lang="fr-FR" dirty="0"/>
            </a:br>
            <a:r>
              <a:rPr lang="fr-FR" sz="3200" dirty="0"/>
              <a:t>La CRML Conférence Régionale de la Mer et du Littoral</a:t>
            </a:r>
            <a:br>
              <a:rPr lang="fr-FR" dirty="0"/>
            </a:br>
            <a:r>
              <a:rPr lang="fr-FR" sz="3600" dirty="0">
                <a:latin typeface="+mn-lt"/>
              </a:rPr>
              <a:t>Le SRADDET   </a:t>
            </a:r>
            <a:r>
              <a:rPr lang="fr-FR" sz="2000" dirty="0">
                <a:latin typeface="+mn-lt"/>
              </a:rPr>
              <a:t>:Schéma Régional d’aménagement, de développement 								    durable et d’</a:t>
            </a:r>
            <a:r>
              <a:rPr lang="fr-FR" sz="2000" dirty="0" err="1">
                <a:latin typeface="+mn-lt"/>
              </a:rPr>
              <a:t>egalités</a:t>
            </a:r>
            <a:r>
              <a:rPr lang="fr-FR" sz="2000" dirty="0">
                <a:latin typeface="+mn-lt"/>
              </a:rPr>
              <a:t> des territoires</a:t>
            </a:r>
            <a:br>
              <a:rPr lang="fr-FR" sz="2000" dirty="0">
                <a:latin typeface="+mn-lt"/>
              </a:rPr>
            </a:br>
            <a:r>
              <a:rPr lang="fr-FR" sz="3600" dirty="0">
                <a:latin typeface="+mn-lt"/>
              </a:rPr>
              <a:t>La SRML </a:t>
            </a:r>
            <a:r>
              <a:rPr lang="fr-FR" sz="4000" dirty="0">
                <a:latin typeface="+mn-lt"/>
              </a:rPr>
              <a:t>		  </a:t>
            </a:r>
            <a:r>
              <a:rPr lang="fr-FR" sz="2000" dirty="0">
                <a:latin typeface="+mn-lt"/>
              </a:rPr>
              <a:t>:Stratégie Régionale pour la mer et le littoral  (volet Mer du 								     SRADDET)</a:t>
            </a:r>
            <a:br>
              <a:rPr lang="fr-FR" sz="2000" dirty="0">
                <a:latin typeface="+mn-lt"/>
              </a:rPr>
            </a:br>
            <a:r>
              <a:rPr lang="fr-FR" sz="3600" dirty="0">
                <a:latin typeface="+mn-lt"/>
              </a:rPr>
              <a:t>Le SRDEII</a:t>
            </a:r>
            <a:r>
              <a:rPr lang="fr-FR" sz="4000" dirty="0">
                <a:latin typeface="+mn-lt"/>
              </a:rPr>
              <a:t>        </a:t>
            </a:r>
            <a:r>
              <a:rPr lang="fr-FR" sz="2000" dirty="0">
                <a:latin typeface="+mn-lt"/>
              </a:rPr>
              <a:t>:</a:t>
            </a:r>
            <a:r>
              <a:rPr lang="fr-FR" sz="20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Schéma Régional de Développement Economique 				    						    d’Innovation et d’Internationalisation</a:t>
            </a:r>
            <a:br>
              <a:rPr lang="fr-FR" sz="18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18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br>
              <a:rPr lang="fr-FR" sz="18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36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Les SCOT        </a:t>
            </a:r>
            <a:r>
              <a:rPr lang="fr-FR" sz="2000" kern="15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:</a:t>
            </a:r>
            <a:r>
              <a:rPr lang="fr-FR" sz="2000" kern="150" dirty="0"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S</a:t>
            </a:r>
            <a:r>
              <a:rPr lang="fr-FR" sz="20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chémas de cohérence territoriale</a:t>
            </a:r>
            <a:br>
              <a:rPr lang="fr-FR" sz="18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36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Les SMVM      </a:t>
            </a:r>
            <a:r>
              <a:rPr lang="fr-FR" sz="18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:</a:t>
            </a:r>
            <a:r>
              <a:rPr lang="fr-FR" sz="20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Schéma de mise ne valeur de la mer </a:t>
            </a:r>
            <a:br>
              <a:rPr lang="fr-FR" sz="2000" u="sng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36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LE SDAGE et Les SAGE </a:t>
            </a:r>
            <a:r>
              <a:rPr lang="fr-FR" sz="2000" dirty="0">
                <a:effectLst/>
                <a:latin typeface="+mn-lt"/>
                <a:ea typeface="SimSun" panose="02010600030101010101" pitchFamily="2" charset="-122"/>
                <a:cs typeface="Lucida Sans" panose="020B0602030504020204" pitchFamily="34" charset="0"/>
              </a:rPr>
              <a:t>:</a:t>
            </a:r>
            <a:r>
              <a:rPr lang="fr-FR" sz="1000" i="1" dirty="0"/>
              <a:t> </a:t>
            </a:r>
            <a:r>
              <a:rPr lang="fr-FR" sz="2000" dirty="0"/>
              <a:t>schéma directeur d’aménagement et de 													gestion des eaux</a:t>
            </a:r>
            <a:br>
              <a:rPr lang="fr-FR" sz="2000" dirty="0"/>
            </a:br>
            <a:r>
              <a:rPr lang="fr-FR" sz="2000" dirty="0"/>
              <a:t> 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F0787FD-B9C5-45E2-A737-D6C5CEFD3B28}"/>
              </a:ext>
            </a:extLst>
          </p:cNvPr>
          <p:cNvSpPr/>
          <p:nvPr/>
        </p:nvSpPr>
        <p:spPr>
          <a:xfrm>
            <a:off x="577119" y="3063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9A122D7-A424-40D2-820A-A8D595C7FD45}"/>
              </a:ext>
            </a:extLst>
          </p:cNvPr>
          <p:cNvSpPr/>
          <p:nvPr/>
        </p:nvSpPr>
        <p:spPr>
          <a:xfrm>
            <a:off x="141251" y="1482570"/>
            <a:ext cx="5048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0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93F1D-561A-4CFE-B05B-6164153D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3437" cy="913966"/>
          </a:xfrm>
        </p:spPr>
        <p:txBody>
          <a:bodyPr/>
          <a:lstStyle/>
          <a:p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  Une mer en ses terre, du global au local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              Merci de votre attention 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08A9E-6A41-4AEE-8A21-A8AB867B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10" y="5159514"/>
            <a:ext cx="1462087" cy="1138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221D2A-5F50-4067-BDB8-431B383D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2" y="5221158"/>
            <a:ext cx="1748900" cy="10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ADBD9-D480-418D-A5E0-78553F03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452718"/>
            <a:ext cx="11090787" cy="943463"/>
          </a:xfrm>
        </p:spPr>
        <p:txBody>
          <a:bodyPr/>
          <a:lstStyle/>
          <a:p>
            <a:r>
              <a:rPr lang="fr-FR" sz="4000" dirty="0"/>
              <a:t>	La Planification Maritime et Littorale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C24FC-E026-46E7-AEDC-0FEC22CF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41" y="1288026"/>
            <a:ext cx="8946541" cy="5388077"/>
          </a:xfrm>
        </p:spPr>
        <p:txBody>
          <a:bodyPr>
            <a:normAutofit fontScale="92500" lnSpcReduction="20000"/>
          </a:bodyPr>
          <a:lstStyle/>
          <a:p>
            <a:r>
              <a:rPr lang="fr-FR" sz="3600" dirty="0"/>
              <a:t>  PMI</a:t>
            </a:r>
          </a:p>
          <a:p>
            <a:r>
              <a:rPr lang="fr-FR" sz="3600" dirty="0"/>
              <a:t>  DCSMM</a:t>
            </a:r>
          </a:p>
          <a:p>
            <a:r>
              <a:rPr lang="fr-FR" sz="3600" dirty="0"/>
              <a:t>  SNML</a:t>
            </a:r>
          </a:p>
          <a:p>
            <a:r>
              <a:rPr lang="fr-FR" sz="3600" dirty="0"/>
              <a:t>  </a:t>
            </a:r>
            <a:r>
              <a:rPr lang="fr-FR" sz="3600" dirty="0" err="1"/>
              <a:t>DSFs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         </a:t>
            </a:r>
          </a:p>
          <a:p>
            <a:pPr marL="0" indent="0">
              <a:buNone/>
            </a:pPr>
            <a:r>
              <a:rPr lang="fr-FR" sz="3600" dirty="0"/>
              <a:t>   </a:t>
            </a:r>
            <a:r>
              <a:rPr lang="fr-FR" sz="3600" dirty="0" err="1"/>
              <a:t>PAMMs</a:t>
            </a:r>
            <a:r>
              <a:rPr lang="fr-FR" sz="3600" dirty="0"/>
              <a:t>					Carte des vocations </a:t>
            </a:r>
          </a:p>
          <a:p>
            <a:pPr marL="0" indent="0">
              <a:buNone/>
            </a:pPr>
            <a:r>
              <a:rPr lang="fr-FR" sz="3600" dirty="0"/>
              <a:t>						</a:t>
            </a:r>
          </a:p>
          <a:p>
            <a:r>
              <a:rPr lang="fr-FR" sz="3600" dirty="0"/>
              <a:t>Un contexte de gouvernance environnemental international renforcée.</a:t>
            </a:r>
          </a:p>
          <a:p>
            <a:r>
              <a:rPr lang="fr-FR" sz="3600" dirty="0"/>
              <a:t>Une architecture complexe stratifiée </a:t>
            </a:r>
          </a:p>
        </p:txBody>
      </p: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8DB3EA08-29B8-4BFF-A648-E4A699F0F23A}"/>
              </a:ext>
            </a:extLst>
          </p:cNvPr>
          <p:cNvSpPr/>
          <p:nvPr/>
        </p:nvSpPr>
        <p:spPr>
          <a:xfrm>
            <a:off x="3677263" y="1439937"/>
            <a:ext cx="521111" cy="742769"/>
          </a:xfrm>
          <a:prstGeom prst="curvedLeftArrow">
            <a:avLst>
              <a:gd name="adj1" fmla="val 25000"/>
              <a:gd name="adj2" fmla="val 4872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 : courbe vers la gauche 10">
            <a:extLst>
              <a:ext uri="{FF2B5EF4-FFF2-40B4-BE49-F238E27FC236}">
                <a16:creationId xmlns:a16="http://schemas.microsoft.com/office/drawing/2014/main" id="{F587579D-88F5-4CC8-B3F0-0701BC8204C8}"/>
              </a:ext>
            </a:extLst>
          </p:cNvPr>
          <p:cNvSpPr/>
          <p:nvPr/>
        </p:nvSpPr>
        <p:spPr>
          <a:xfrm>
            <a:off x="3692011" y="2211300"/>
            <a:ext cx="521111" cy="634900"/>
          </a:xfrm>
          <a:prstGeom prst="curvedLeftArrow">
            <a:avLst>
              <a:gd name="adj1" fmla="val 25000"/>
              <a:gd name="adj2" fmla="val 4872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BC57F7A6-510D-490E-8324-2F93903C71A1}"/>
              </a:ext>
            </a:extLst>
          </p:cNvPr>
          <p:cNvSpPr/>
          <p:nvPr/>
        </p:nvSpPr>
        <p:spPr>
          <a:xfrm>
            <a:off x="3692011" y="2827064"/>
            <a:ext cx="521111" cy="601936"/>
          </a:xfrm>
          <a:prstGeom prst="curvedLeftArrow">
            <a:avLst>
              <a:gd name="adj1" fmla="val 25000"/>
              <a:gd name="adj2" fmla="val 4872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B04E1CA-2AE1-4F7E-B779-65B44DC51AC0}"/>
              </a:ext>
            </a:extLst>
          </p:cNvPr>
          <p:cNvSpPr/>
          <p:nvPr/>
        </p:nvSpPr>
        <p:spPr>
          <a:xfrm>
            <a:off x="2102818" y="3367704"/>
            <a:ext cx="484632" cy="60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D4AC8D3E-CE47-4461-B0C3-F3E591C98519}"/>
              </a:ext>
            </a:extLst>
          </p:cNvPr>
          <p:cNvSpPr/>
          <p:nvPr/>
        </p:nvSpPr>
        <p:spPr>
          <a:xfrm rot="17212494">
            <a:off x="3950320" y="2774647"/>
            <a:ext cx="484632" cy="2066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83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1A25B-FE8D-430F-8127-D410DB4F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214604"/>
            <a:ext cx="9741159" cy="599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     La genèse </a:t>
            </a:r>
            <a:r>
              <a:rPr lang="fr-FR" dirty="0"/>
              <a:t>: </a:t>
            </a:r>
            <a:r>
              <a:rPr lang="fr-FR" sz="3200" dirty="0"/>
              <a:t>le contexte international  </a:t>
            </a:r>
          </a:p>
          <a:p>
            <a:pPr marL="0" indent="0">
              <a:buNone/>
            </a:pPr>
            <a:r>
              <a:rPr lang="fr-FR" sz="1800" dirty="0"/>
              <a:t>            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la préservation de la biodiversité et la gestion des ressources (notion de gouvernance )</a:t>
            </a:r>
          </a:p>
          <a:p>
            <a:pPr marL="0" indent="0">
              <a:buNone/>
            </a:pPr>
            <a:endParaRPr lang="fr-F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274320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           </a:t>
            </a:r>
            <a:r>
              <a:rPr lang="fr-FR" sz="1800" kern="15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Lucida Sans" panose="020B0602030504020204" pitchFamily="34" charset="0"/>
              </a:rPr>
              <a:t>⇨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1992 :La Convention sur la diversité biologique (CDB ou convention de Rio) est un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traité international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adopté lors du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sommet de la Terre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à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Rio de Janeiro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en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1992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, (RIO EARTH SUMMIT)  avec trois buts principaux :</a:t>
            </a:r>
          </a:p>
          <a:p>
            <a:pPr lvl="5" indent="-342900">
              <a:spcAft>
                <a:spcPts val="600"/>
              </a:spcAft>
              <a:buFont typeface="+mj-lt"/>
              <a:buAutoNum type="arabicPeriod"/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La conservation de la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biodiversité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;</a:t>
            </a:r>
          </a:p>
          <a:p>
            <a:pPr lvl="5" indent="-342900">
              <a:spcAft>
                <a:spcPts val="600"/>
              </a:spcAft>
              <a:buFont typeface="+mj-lt"/>
              <a:buAutoNum type="arabicPeriod"/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L’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utilisation durable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de ses éléments ;</a:t>
            </a:r>
          </a:p>
          <a:p>
            <a:pPr lvl="5" indent="-342900">
              <a:spcAft>
                <a:spcPts val="600"/>
              </a:spcAft>
              <a:buFont typeface="+mj-lt"/>
              <a:buAutoNum type="arabicPeriod"/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Le partage juste et équitable des avantages découlant de l'exploitation des </a:t>
            </a:r>
            <a:r>
              <a:rPr lang="fr-FR" sz="1800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 génétiques</a:t>
            </a:r>
            <a:endParaRPr lang="fr-FR" sz="1800" u="none" strike="noStrike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>
                <a:latin typeface="Cambria Math" panose="02040503050406030204" pitchFamily="18" charset="0"/>
                <a:ea typeface="Cambria Math" panose="02040503050406030204" pitchFamily="18" charset="0"/>
                <a:cs typeface="Lucida Sans" panose="020B0602030504020204" pitchFamily="34" charset="0"/>
              </a:rPr>
              <a:t>             ⇨</a:t>
            </a:r>
            <a:r>
              <a:rPr lang="fr-FR" sz="18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2010 : Les 20 « Objectifs d'Aichi », le nouveau « Plan stratégique pour la diversité biologique 2011-2020 » pour la planète, adopté par les Parties à la </a:t>
            </a:r>
            <a:r>
              <a:rPr lang="fr-FR" sz="1800" u="none" strike="noStrike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 sur la diversité biologique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(CDB)</a:t>
            </a:r>
            <a:endParaRPr lang="fr-FR" sz="1800" kern="150" dirty="0">
              <a:effectLst/>
              <a:latin typeface="Arial, sans-serif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1800" kern="15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Lucida Sans" panose="020B0602030504020204" pitchFamily="34" charset="0"/>
              </a:rPr>
              <a:t>           ⇨</a:t>
            </a:r>
            <a:r>
              <a:rPr lang="fr-FR" sz="1800" kern="150" dirty="0">
                <a:effectLst/>
                <a:latin typeface="Arial, sans-serif"/>
                <a:ea typeface="SimSun" panose="02010600030101010101" pitchFamily="2" charset="-122"/>
                <a:cs typeface="Lucida Sans" panose="020B0602030504020204" pitchFamily="34" charset="0"/>
              </a:rPr>
              <a:t>2015</a:t>
            </a:r>
            <a:r>
              <a:rPr lang="fr-FR" sz="1800" b="1" kern="150" dirty="0">
                <a:effectLst/>
                <a:latin typeface="Arial, sans-serif"/>
                <a:ea typeface="SimSun" panose="02010600030101010101" pitchFamily="2" charset="-122"/>
                <a:cs typeface="Lucida Sans" panose="020B0602030504020204" pitchFamily="34" charset="0"/>
              </a:rPr>
              <a:t> : </a:t>
            </a: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L’Assemblée Générale des Nations-Unies,  septembre 2015 à New-York a présenté le Nouveau Programme de Développement Durable : les fameux ODD Objectifs de Développement Durable.</a:t>
            </a:r>
          </a:p>
          <a:p>
            <a:pPr marL="0" lvl="0" indent="0">
              <a:spcAft>
                <a:spcPts val="600"/>
              </a:spcAft>
              <a:buNone/>
            </a:pPr>
            <a:endParaRPr lang="fr-FR" sz="1800" kern="150" dirty="0">
              <a:effectLst/>
              <a:latin typeface="OpenSymbol" panose="05010000000000000000" pitchFamily="2" charset="0"/>
              <a:ea typeface="OpenSymbol" panose="05010000000000000000" pitchFamily="2" charset="0"/>
              <a:cs typeface="OpenSymbol" panose="05010000000000000000" pitchFamily="2" charset="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fr-FR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4616CFE1-623D-4EFB-BED0-2B3CBA9ACB49}"/>
              </a:ext>
            </a:extLst>
          </p:cNvPr>
          <p:cNvSpPr/>
          <p:nvPr/>
        </p:nvSpPr>
        <p:spPr>
          <a:xfrm>
            <a:off x="425195" y="3455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E1D14-736E-444B-B0FA-5C2000BE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5" y="368741"/>
            <a:ext cx="9404723" cy="8722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3200" dirty="0"/>
              <a:t>       Le contexte de l’Union Européenne</a:t>
            </a:r>
            <a:br>
              <a:rPr lang="fr-FR" sz="3200" dirty="0"/>
            </a:br>
            <a:br>
              <a:rPr lang="fr-FR" sz="3200" dirty="0"/>
            </a:br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litique </a:t>
            </a:r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aritime </a:t>
            </a:r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ntégrée (PMI) de l’Union européenne, adoptée par le Conseil européen le 14/12/2007 </a:t>
            </a:r>
            <a:b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b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1. Croissance bleue</a:t>
            </a:r>
            <a:b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2. Données et connaissances sur le milieu marin</a:t>
            </a:r>
            <a:b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3. Planification de l'espace maritime (urgence d’une gestion intégrée des océans)</a:t>
            </a:r>
            <a:b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fr-FR" sz="1800" b="1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7987DD8-42A8-407C-8EF5-AD08ADD6E87D}"/>
              </a:ext>
            </a:extLst>
          </p:cNvPr>
          <p:cNvSpPr/>
          <p:nvPr/>
        </p:nvSpPr>
        <p:spPr>
          <a:xfrm>
            <a:off x="466531" y="4780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8393F744-82CE-4103-A47B-5D0227423CC4}"/>
              </a:ext>
            </a:extLst>
          </p:cNvPr>
          <p:cNvSpPr/>
          <p:nvPr/>
        </p:nvSpPr>
        <p:spPr>
          <a:xfrm>
            <a:off x="84933" y="1367098"/>
            <a:ext cx="6176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44B4E3-6E65-43F7-981D-DC916477FD74}"/>
              </a:ext>
            </a:extLst>
          </p:cNvPr>
          <p:cNvSpPr txBox="1"/>
          <p:nvPr/>
        </p:nvSpPr>
        <p:spPr>
          <a:xfrm>
            <a:off x="678115" y="3171523"/>
            <a:ext cx="609437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4</a:t>
            </a:r>
            <a:r>
              <a:rPr lang="fr-FR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Surveillance maritime intégrée</a:t>
            </a:r>
          </a:p>
          <a:p>
            <a:pPr>
              <a:spcAft>
                <a:spcPts val="600"/>
              </a:spcAft>
            </a:pP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6194724A-1CE6-4EA6-AAB4-19553C5E4851}"/>
              </a:ext>
            </a:extLst>
          </p:cNvPr>
          <p:cNvSpPr/>
          <p:nvPr/>
        </p:nvSpPr>
        <p:spPr>
          <a:xfrm>
            <a:off x="106835" y="3691604"/>
            <a:ext cx="6176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3145BB-D2D9-4F73-9F50-CC87A002DAF6}"/>
              </a:ext>
            </a:extLst>
          </p:cNvPr>
          <p:cNvSpPr txBox="1"/>
          <p:nvPr/>
        </p:nvSpPr>
        <p:spPr>
          <a:xfrm>
            <a:off x="753497" y="3714571"/>
            <a:ext cx="9491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Directive cadre sur la stratégie pour le milieu marin (DCSMM)  2008</a:t>
            </a:r>
            <a:endParaRPr lang="fr-FR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AB790D-8CA8-4F05-9F4A-C80C8F573966}"/>
              </a:ext>
            </a:extLst>
          </p:cNvPr>
          <p:cNvSpPr txBox="1"/>
          <p:nvPr/>
        </p:nvSpPr>
        <p:spPr>
          <a:xfrm>
            <a:off x="753497" y="4564707"/>
            <a:ext cx="105127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Directive relative à la planification de l'espace maritime  2014.</a:t>
            </a:r>
          </a:p>
          <a:p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DIRECTIVE 2014/89/UE DU PARLEMENT EUROPÉEN ET DU CONSEIL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 23 juillet 2014  </a:t>
            </a:r>
            <a:r>
              <a:rPr lang="fr-F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établissant un cadre pour la planification de l’espace maritime.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F437EA22-13F6-4194-B8CE-4FF745EBBB8B}"/>
              </a:ext>
            </a:extLst>
          </p:cNvPr>
          <p:cNvSpPr/>
          <p:nvPr/>
        </p:nvSpPr>
        <p:spPr>
          <a:xfrm>
            <a:off x="106835" y="4545650"/>
            <a:ext cx="6176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01FE0-F051-465E-A4B2-D7317B85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2" y="416630"/>
            <a:ext cx="9181323" cy="564039"/>
          </a:xfrm>
        </p:spPr>
        <p:txBody>
          <a:bodyPr/>
          <a:lstStyle/>
          <a:p>
            <a:r>
              <a:rPr lang="fr-FR" sz="3200" dirty="0"/>
              <a:t>Le contexte de l’Union Européenne</a:t>
            </a:r>
            <a:br>
              <a:rPr lang="fr-FR" sz="3200" dirty="0"/>
            </a:br>
            <a:r>
              <a:rPr lang="fr-FR" sz="3200" dirty="0"/>
              <a:t>             </a:t>
            </a:r>
            <a:r>
              <a:rPr lang="fr-FR" sz="2000" dirty="0"/>
              <a:t>En ce </a:t>
            </a:r>
            <a:r>
              <a:rPr lang="fr-FR" sz="2000"/>
              <a:t>qui concerne </a:t>
            </a:r>
            <a:r>
              <a:rPr lang="fr-FR" sz="2000" dirty="0"/>
              <a:t>la biodiversité 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60CD955-BF5F-44FD-8E68-25D76D21679B}"/>
              </a:ext>
            </a:extLst>
          </p:cNvPr>
          <p:cNvSpPr/>
          <p:nvPr/>
        </p:nvSpPr>
        <p:spPr>
          <a:xfrm>
            <a:off x="559837" y="84908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5E8FE35C-4A4B-4462-86DC-7CE20CD76FEF}"/>
              </a:ext>
            </a:extLst>
          </p:cNvPr>
          <p:cNvSpPr/>
          <p:nvPr/>
        </p:nvSpPr>
        <p:spPr>
          <a:xfrm>
            <a:off x="136630" y="532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AB7582-C484-4DC7-925C-A456E894E10B}"/>
              </a:ext>
            </a:extLst>
          </p:cNvPr>
          <p:cNvSpPr txBox="1"/>
          <p:nvPr/>
        </p:nvSpPr>
        <p:spPr>
          <a:xfrm>
            <a:off x="1337187" y="1302698"/>
            <a:ext cx="1003793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fr-FR" sz="24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Stratégie de l'UE  en faveur de la biodiversité à l’horizon 2030</a:t>
            </a:r>
            <a:r>
              <a:rPr lang="fr-FR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.(2021)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299E17-B771-4391-91F2-85F82B27726D}"/>
              </a:ext>
            </a:extLst>
          </p:cNvPr>
          <p:cNvSpPr txBox="1"/>
          <p:nvPr/>
        </p:nvSpPr>
        <p:spPr>
          <a:xfrm>
            <a:off x="1222310" y="2794655"/>
            <a:ext cx="10189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r>
              <a:rPr lang="fr-FR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Plan d’action (UE)pour la protection des écosystèmes et des espèces marines </a:t>
            </a:r>
            <a:endParaRPr lang="fr-FR" sz="2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B94F0B-4E16-41BB-A6FA-9AFA75FEDAFF}"/>
              </a:ext>
            </a:extLst>
          </p:cNvPr>
          <p:cNvSpPr txBox="1"/>
          <p:nvPr/>
        </p:nvSpPr>
        <p:spPr>
          <a:xfrm>
            <a:off x="2409982" y="2071003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30% des zones terrestres et maritimes doivent être protégées d’ici 2030, et au moins un tiers (10%) de ces zones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plus strictement protégées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64B6D3-9A55-4CD0-AD32-AACB835CD284}"/>
              </a:ext>
            </a:extLst>
          </p:cNvPr>
          <p:cNvSpPr txBox="1"/>
          <p:nvPr/>
        </p:nvSpPr>
        <p:spPr>
          <a:xfrm>
            <a:off x="2311659" y="3250257"/>
            <a:ext cx="603058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fr-F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Propose  pour l’UE des objectifs de restauration de la nature juridiquement contraignants en 2021</a:t>
            </a: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18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            → 30% des surfaces terrestres et maritimes de l’UE doivent être protégées</a:t>
            </a: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fontAlgn="auto"/>
            <a: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  éliminer ou minimiser les incidences négatives des activités de pêche et d’extraction sur les espèces et les habitats sensibles; </a:t>
            </a: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  éliminer ou ramener les prises accessoires</a:t>
            </a:r>
            <a:r>
              <a:rPr lang="fr-FR" sz="1800" u="sng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un niveau permettant la reconstitution des stocks et la conservation des espèces</a:t>
            </a:r>
          </a:p>
          <a:p>
            <a:pPr>
              <a:spcAft>
                <a:spcPts val="600"/>
              </a:spcAft>
            </a:pPr>
            <a:endParaRPr lang="fr-FR" kern="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8E4EE4C-F546-4F88-88A1-EF49971ABC3E}"/>
              </a:ext>
            </a:extLst>
          </p:cNvPr>
          <p:cNvSpPr/>
          <p:nvPr/>
        </p:nvSpPr>
        <p:spPr>
          <a:xfrm>
            <a:off x="582696" y="1756668"/>
            <a:ext cx="662473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497A3D7-1EE0-4570-A77B-FB94B05638B6}"/>
              </a:ext>
            </a:extLst>
          </p:cNvPr>
          <p:cNvSpPr/>
          <p:nvPr/>
        </p:nvSpPr>
        <p:spPr>
          <a:xfrm>
            <a:off x="452565" y="3163987"/>
            <a:ext cx="662473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56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8BD17-EC21-431D-A5C2-8A2276F2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3289" cy="694438"/>
          </a:xfrm>
        </p:spPr>
        <p:txBody>
          <a:bodyPr/>
          <a:lstStyle/>
          <a:p>
            <a:r>
              <a:rPr lang="fr-FR" sz="3200" dirty="0"/>
              <a:t>      Le contexte de l’Union Européenne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   Réseau NATURA 2000</a:t>
            </a:r>
            <a:br>
              <a:rPr lang="fr-FR" sz="3200" dirty="0"/>
            </a:br>
            <a:r>
              <a:rPr lang="fr-FR" sz="3200" dirty="0"/>
              <a:t>                              Directive  « Oiseaux » 2009 ZPS</a:t>
            </a:r>
            <a:br>
              <a:rPr lang="fr-FR" sz="3200" dirty="0"/>
            </a:br>
            <a:r>
              <a:rPr lang="fr-FR" sz="3200" dirty="0"/>
              <a:t>                              Directive « Habitas » 2009 ZSC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   Directive Cadre sur l’Eau: DCE (2000)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   Règlement sur les mesures Techniques  de la PCP</a:t>
            </a:r>
            <a:br>
              <a:rPr lang="fr-FR" sz="3200" dirty="0"/>
            </a:br>
            <a:br>
              <a:rPr lang="fr-FR" sz="3200" dirty="0"/>
            </a:br>
            <a:r>
              <a:rPr lang="fr-FR" sz="3200" b="1" dirty="0"/>
              <a:t>   </a:t>
            </a:r>
            <a:r>
              <a:rPr lang="fr-FR" sz="3200" dirty="0"/>
              <a:t>Règlement (UE) juin 2021 établissant le cadre requis 	pour parvenir à la neutralité climatique d’ici 2050 </a:t>
            </a:r>
            <a:br>
              <a:rPr lang="fr-FR" sz="3200" b="1" dirty="0"/>
            </a:br>
            <a:br>
              <a:rPr lang="fr-FR" sz="3200" b="1" dirty="0"/>
            </a:br>
            <a:endParaRPr lang="fr-FR" sz="3200" b="1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2BC98610-EF69-4591-944D-6DB4F39FC73E}"/>
              </a:ext>
            </a:extLst>
          </p:cNvPr>
          <p:cNvSpPr/>
          <p:nvPr/>
        </p:nvSpPr>
        <p:spPr>
          <a:xfrm>
            <a:off x="156907" y="5576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389AD9F-C2BE-48DD-B35F-AAAC1D886103}"/>
              </a:ext>
            </a:extLst>
          </p:cNvPr>
          <p:cNvSpPr/>
          <p:nvPr/>
        </p:nvSpPr>
        <p:spPr>
          <a:xfrm>
            <a:off x="324514" y="1573128"/>
            <a:ext cx="643193" cy="37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7AD9ED2-6CAF-4434-B75F-E51565AB8416}"/>
              </a:ext>
            </a:extLst>
          </p:cNvPr>
          <p:cNvSpPr/>
          <p:nvPr/>
        </p:nvSpPr>
        <p:spPr>
          <a:xfrm>
            <a:off x="324514" y="3521057"/>
            <a:ext cx="643193" cy="37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BA0B478-B3B4-4A21-AB95-14B9F0C9853E}"/>
              </a:ext>
            </a:extLst>
          </p:cNvPr>
          <p:cNvSpPr/>
          <p:nvPr/>
        </p:nvSpPr>
        <p:spPr>
          <a:xfrm>
            <a:off x="276221" y="4485404"/>
            <a:ext cx="643193" cy="37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1A85C96-2F24-4BB9-BB4F-18CA009A0783}"/>
              </a:ext>
            </a:extLst>
          </p:cNvPr>
          <p:cNvSpPr/>
          <p:nvPr/>
        </p:nvSpPr>
        <p:spPr>
          <a:xfrm>
            <a:off x="210214" y="5433928"/>
            <a:ext cx="643193" cy="37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6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7BA57-19EF-4E90-BB6C-C4DCC405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52718"/>
            <a:ext cx="11526274" cy="842682"/>
          </a:xfrm>
        </p:spPr>
        <p:txBody>
          <a:bodyPr/>
          <a:lstStyle/>
          <a:p>
            <a:r>
              <a:rPr lang="fr-FR" sz="4400" dirty="0"/>
              <a:t>       Le contexte national</a:t>
            </a:r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           </a:t>
            </a:r>
            <a:r>
              <a:rPr lang="fr-FR" sz="3200" dirty="0"/>
              <a:t>Grenelle de la Mer  2009 </a:t>
            </a:r>
            <a:br>
              <a:rPr lang="fr-FR" sz="4400" dirty="0"/>
            </a:br>
            <a:r>
              <a:rPr lang="fr-FR" sz="4400" dirty="0"/>
              <a:t> →</a:t>
            </a:r>
            <a:r>
              <a:rPr lang="fr-FR" sz="2800" dirty="0"/>
              <a:t>«</a:t>
            </a:r>
            <a:r>
              <a:rPr lang="fr-FR" sz="2400" dirty="0"/>
              <a:t>Livre Bleu »</a:t>
            </a:r>
            <a:r>
              <a:rPr lang="fr-FR" sz="2000" dirty="0"/>
              <a:t>:</a:t>
            </a:r>
            <a:r>
              <a:rPr lang="fr-FR" sz="2400" dirty="0"/>
              <a:t>Stratégie nationale pour la mer et les Océans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 </a:t>
            </a:r>
            <a:r>
              <a:rPr lang="fr-FR" sz="3200" dirty="0"/>
              <a:t>SNML (2018)Stratégie Nationale pour la Mer et le littoral </a:t>
            </a:r>
            <a:br>
              <a:rPr lang="fr-FR" sz="2400" dirty="0"/>
            </a:br>
            <a:r>
              <a:rPr lang="fr-FR" sz="2400" dirty="0"/>
              <a:t>                              -La transition écologique pour la mer et le littoral</a:t>
            </a:r>
            <a:br>
              <a:rPr lang="fr-FR" sz="2400" dirty="0"/>
            </a:br>
            <a:r>
              <a:rPr lang="fr-FR" sz="2400" dirty="0"/>
              <a:t>                              -Le développement de l’économie bleue durable</a:t>
            </a:r>
            <a:br>
              <a:rPr lang="fr-FR" sz="2400" dirty="0"/>
            </a:br>
            <a:r>
              <a:rPr lang="fr-FR" sz="2400" dirty="0"/>
              <a:t>                              -Le bon état écologique du milieu marin</a:t>
            </a:r>
            <a:br>
              <a:rPr lang="fr-FR" sz="2400" dirty="0"/>
            </a:br>
            <a:r>
              <a:rPr lang="fr-FR" sz="2400" dirty="0"/>
              <a:t>                              -Le rayonnement de la France</a:t>
            </a:r>
            <a:br>
              <a:rPr lang="fr-FR" sz="2400" dirty="0"/>
            </a:br>
            <a:r>
              <a:rPr lang="fr-FR" sz="2400" dirty="0"/>
              <a:t>    </a:t>
            </a:r>
            <a:br>
              <a:rPr lang="fr-FR" sz="2400" dirty="0"/>
            </a:br>
            <a:r>
              <a:rPr lang="fr-FR" sz="2400" dirty="0"/>
              <a:t> 		</a:t>
            </a:r>
            <a:endParaRPr lang="fr-FR" sz="1800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DCEF954-04FD-406F-B4C6-49617823B110}"/>
              </a:ext>
            </a:extLst>
          </p:cNvPr>
          <p:cNvSpPr/>
          <p:nvPr/>
        </p:nvSpPr>
        <p:spPr>
          <a:xfrm>
            <a:off x="596900" y="631743"/>
            <a:ext cx="978408" cy="663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A025121-F1ED-426A-928D-378B19BD95BF}"/>
              </a:ext>
            </a:extLst>
          </p:cNvPr>
          <p:cNvSpPr/>
          <p:nvPr/>
        </p:nvSpPr>
        <p:spPr>
          <a:xfrm>
            <a:off x="117988" y="3567065"/>
            <a:ext cx="6390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4ABFDB3-CA56-4373-BE20-769B2C83FE6B}"/>
              </a:ext>
            </a:extLst>
          </p:cNvPr>
          <p:cNvSpPr/>
          <p:nvPr/>
        </p:nvSpPr>
        <p:spPr>
          <a:xfrm>
            <a:off x="196645" y="4051697"/>
            <a:ext cx="2851355" cy="2353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Elaborée en concertation avec le CNML (Conseil National pour la Mer et les littoraux )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07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D155B-1690-4839-A584-A956241F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1607"/>
          </a:xfrm>
        </p:spPr>
        <p:txBody>
          <a:bodyPr/>
          <a:lstStyle/>
          <a:p>
            <a:r>
              <a:rPr lang="fr-FR" sz="4000" dirty="0"/>
              <a:t>     Le contexte national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	</a:t>
            </a:r>
            <a:r>
              <a:rPr lang="fr-FR" sz="3200" dirty="0"/>
              <a:t>Les DSF : Documents Stratégiques Façades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BE34035-53E7-4F74-A5EB-FB239694698B}"/>
              </a:ext>
            </a:extLst>
          </p:cNvPr>
          <p:cNvSpPr/>
          <p:nvPr/>
        </p:nvSpPr>
        <p:spPr>
          <a:xfrm>
            <a:off x="356512" y="540774"/>
            <a:ext cx="978408" cy="533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0251CCE-24F3-431B-B501-949E8A543A98}"/>
              </a:ext>
            </a:extLst>
          </p:cNvPr>
          <p:cNvSpPr/>
          <p:nvPr/>
        </p:nvSpPr>
        <p:spPr>
          <a:xfrm>
            <a:off x="249109" y="1879349"/>
            <a:ext cx="7940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568EC1-1B31-49C0-91D1-51A475FDC5D9}"/>
              </a:ext>
            </a:extLst>
          </p:cNvPr>
          <p:cNvSpPr txBox="1"/>
          <p:nvPr/>
        </p:nvSpPr>
        <p:spPr>
          <a:xfrm>
            <a:off x="3890709" y="2592623"/>
            <a:ext cx="6691473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fr-F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situation de l’existant </a:t>
            </a:r>
            <a:endParaRPr lang="fr-FR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fr-F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définition des objectifs stratégiques du point de vue économique, social et environnemental et des indicateurs associés. Ces objectifs sont accompagnés d’une </a:t>
            </a:r>
            <a:r>
              <a:rPr lang="fr-F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 des vocations</a:t>
            </a:r>
            <a:r>
              <a:rPr lang="fr-F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définit des zones cohérentes au regard des enjeux en présence (volet stratégique)</a:t>
            </a:r>
            <a:endParaRPr lang="fr-F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 fontAlgn="auto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fr-F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modalités d’évaluation de la mise en œuvre du document stratégique, dit dispositif de suivi.</a:t>
            </a:r>
            <a:endParaRPr lang="fr-F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fr-F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plan d’action </a:t>
            </a:r>
            <a:r>
              <a:rPr lang="fr-F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volet opérationnel) </a:t>
            </a:r>
            <a: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D5F6A5-2121-458D-9E61-9819C2B492CF}"/>
              </a:ext>
            </a:extLst>
          </p:cNvPr>
          <p:cNvSpPr txBox="1"/>
          <p:nvPr/>
        </p:nvSpPr>
        <p:spPr>
          <a:xfrm>
            <a:off x="356512" y="5562667"/>
            <a:ext cx="9869036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400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Pour la Bretagne : DSF Nord Atlantique - Manche Ouest (2019)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400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DSF Sud-Atlantique (2018)</a:t>
            </a:r>
            <a:endParaRPr lang="fr-FR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fr-FR" kern="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ABFA29B-43D7-4277-A148-089F06907F84}"/>
              </a:ext>
            </a:extLst>
          </p:cNvPr>
          <p:cNvSpPr/>
          <p:nvPr/>
        </p:nvSpPr>
        <p:spPr>
          <a:xfrm>
            <a:off x="593829" y="2715148"/>
            <a:ext cx="2715428" cy="257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Élaborés en concertation</a:t>
            </a:r>
          </a:p>
          <a:p>
            <a:pPr algn="ctr"/>
            <a:r>
              <a:rPr lang="fr-FR" dirty="0"/>
              <a:t>avec le CMF (Conseil Maritime de Façade)</a:t>
            </a:r>
          </a:p>
        </p:txBody>
      </p:sp>
    </p:spTree>
    <p:extLst>
      <p:ext uri="{BB962C8B-B14F-4D97-AF65-F5344CB8AC3E}">
        <p14:creationId xmlns:p14="http://schemas.microsoft.com/office/powerpoint/2010/main" val="38896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86F3A7-1D6B-4E8E-9FFF-DB88837A00D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59065" y="445621"/>
            <a:ext cx="7912252" cy="630505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969962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2444</TotalTime>
  <Words>1170</Words>
  <Application>Microsoft Office PowerPoint</Application>
  <PresentationFormat>Grand écran</PresentationFormat>
  <Paragraphs>62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Arial, sans-serif</vt:lpstr>
      <vt:lpstr>Calibri</vt:lpstr>
      <vt:lpstr>Cambria Math</vt:lpstr>
      <vt:lpstr>Century Gothic</vt:lpstr>
      <vt:lpstr>OpenSymbol</vt:lpstr>
      <vt:lpstr>Times New Roman</vt:lpstr>
      <vt:lpstr>Wingdings 3</vt:lpstr>
      <vt:lpstr>Ion</vt:lpstr>
      <vt:lpstr>Colloque UBS LORIENT  Une mer en ses terre, du global au local </vt:lpstr>
      <vt:lpstr> La Planification Maritime et Littorale </vt:lpstr>
      <vt:lpstr>Présentation PowerPoint</vt:lpstr>
      <vt:lpstr>       Le contexte de l’Union Européenne  Politique Maritime intégrée (PMI) de l’Union européenne, adoptée par le Conseil européen le 14/12/2007   1. Croissance bleue 2. Données et connaissances sur le milieu marin 3. Planification de l'espace maritime (urgence d’une gestion intégrée des océans) </vt:lpstr>
      <vt:lpstr>Le contexte de l’Union Européenne              En ce qui concerne la biodiversité     </vt:lpstr>
      <vt:lpstr>      Le contexte de l’Union Européenne     Réseau NATURA 2000                               Directive  « Oiseaux » 2009 ZPS                               Directive « Habitas » 2009 ZSC     Directive Cadre sur l’Eau: DCE (2000)     Règlement sur les mesures Techniques  de la PCP     Règlement (UE) juin 2021 établissant le cadre requis  pour parvenir à la neutralité climatique d’ici 2050   </vt:lpstr>
      <vt:lpstr>       Le contexte national             Grenelle de la Mer  2009   →«Livre Bleu »:Stratégie nationale pour la mer et les Océans   SNML (2018)Stratégie Nationale pour la Mer et le littoral                                -La transition écologique pour la mer et le littoral                               -Le développement de l’économie bleue durable                               -Le bon état écologique du milieu marin                               -Le rayonnement de la France         </vt:lpstr>
      <vt:lpstr>     Le contexte national   Les DSF : Documents Stratégiques Façades </vt:lpstr>
      <vt:lpstr>Présentation PowerPoint</vt:lpstr>
      <vt:lpstr>      Le contexte national   PAMMs Plans d’Action pour le milieu Marin                           → pilier environnemental de la PMI                           → un par sous-région marine  Chaque PAMM comporte cinq éléments : • Une évaluation initiale de l’état du milieu marin (EI) déclinée en trois volets (« état écologique »,  « pressions et impacts » et « analyse économique et sociale ») ; • La définition du bon état écologique des eaux (BEE); • La définition d’objectifs environnementaux et d’indicateurs associés (OE); • Un programme de surveillance (de suivi de l’état du milieu marin) (PdS) ; • Un programme de mesures d’actions (PdM) .     2 PAMs pour la Bretagne : Plan d’action MANCHE-MER DU NORD                                               Plan d’action MER CELTIQUE-GOLFE DE GASCOGNE  </vt:lpstr>
      <vt:lpstr>Présentation PowerPoint</vt:lpstr>
      <vt:lpstr>  Le contexte national    La carte des vocations.                = Représentation cartographique des           objectifs stratégiques de la              stratégie maritime de façade      Pour la Bretagne : 13 espaces maritimes identifiés à vocations particulières priorisées </vt:lpstr>
      <vt:lpstr>Présentation PowerPoint</vt:lpstr>
      <vt:lpstr>       Le contexte  régional  La CRML Conférence Régionale de la Mer et du Littoral Le SRADDET   :Schéma Régional d’aménagement, de développement             durable et d’egalités des territoires La SRML     :Stratégie Régionale pour la mer et le littoral  (volet Mer du              SRADDET) Le SRDEII        :Schéma Régional de Développement Economique                   d’Innovation et d’Internationalisation   Les SCOT        :Schémas de cohérence territoriale Les SMVM      :Schéma de mise ne valeur de la mer  LE SDAGE et Les SAGE : schéma directeur d’aménagement et de              gestion des eaux  </vt:lpstr>
      <vt:lpstr>    Une mer en ses terre, du global au local                 Merci de votre attention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UBS LORIENT  Une mer en ses terre, du global au local</dc:title>
  <dc:creator>gerald hussenot desenonges</dc:creator>
  <cp:lastModifiedBy>gerald hussenot desenonges</cp:lastModifiedBy>
  <cp:revision>49</cp:revision>
  <dcterms:created xsi:type="dcterms:W3CDTF">2021-11-19T15:02:59Z</dcterms:created>
  <dcterms:modified xsi:type="dcterms:W3CDTF">2021-11-24T17:58:26Z</dcterms:modified>
</cp:coreProperties>
</file>